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3" r:id="rId3"/>
    <p:sldId id="257" r:id="rId4"/>
    <p:sldId id="260" r:id="rId5"/>
    <p:sldId id="258" r:id="rId6"/>
    <p:sldId id="261" r:id="rId7"/>
    <p:sldId id="259" r:id="rId8"/>
    <p:sldId id="262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8EFB"/>
    <a:srgbClr val="F1A839"/>
    <a:srgbClr val="C4626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46388-46EA-4F3A-9E0B-5D3681941539}" type="datetimeFigureOut">
              <a:rPr lang="pt-BR" smtClean="0"/>
              <a:pPr/>
              <a:t>28/12/2019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015B6-8D11-494A-9A5B-484E6141C67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8FC13-4F40-42EC-A0EE-FAB7ADAC79F2}" type="datetimeFigureOut">
              <a:rPr lang="pt-BR" smtClean="0"/>
              <a:pPr/>
              <a:t>28/12/2019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DC154-9425-4D32-B6B1-50F46B3A69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321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DC154-9425-4D32-B6B1-50F46B3A692C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14857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DC154-9425-4D32-B6B1-50F46B3A692C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14857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DC154-9425-4D32-B6B1-50F46B3A692C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14857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DC154-9425-4D32-B6B1-50F46B3A692C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14857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DC154-9425-4D32-B6B1-50F46B3A692C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14857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3341-3133-413A-8E57-1D1B874A4454}" type="datetimeFigureOut">
              <a:rPr lang="pt-BR" smtClean="0"/>
              <a:pPr/>
              <a:t>28/12/2019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6BF3-5EC7-46C6-A588-004B6528565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3341-3133-413A-8E57-1D1B874A4454}" type="datetimeFigureOut">
              <a:rPr lang="pt-BR" smtClean="0"/>
              <a:pPr/>
              <a:t>28/12/2019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6BF3-5EC7-46C6-A588-004B6528565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3341-3133-413A-8E57-1D1B874A4454}" type="datetimeFigureOut">
              <a:rPr lang="pt-BR" smtClean="0"/>
              <a:pPr/>
              <a:t>28/12/2019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6BF3-5EC7-46C6-A588-004B6528565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914620"/>
          </a:xfrm>
          <a:prstGeom prst="rect">
            <a:avLst/>
          </a:prstGeom>
        </p:spPr>
      </p:pic>
      <p:sp>
        <p:nvSpPr>
          <p:cNvPr id="2" name="Retângulo 1"/>
          <p:cNvSpPr/>
          <p:nvPr userDrawn="1"/>
        </p:nvSpPr>
        <p:spPr>
          <a:xfrm>
            <a:off x="3495483" y="6521576"/>
            <a:ext cx="543129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100" dirty="0" smtClean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IGREJA BATISTA LINDINÓPOLIS | FORMAÇÃO DE LÍDERES | NÍVEL 1 | LÍDER</a:t>
            </a:r>
            <a:r>
              <a:rPr lang="pt-BR" sz="1100" baseline="0" dirty="0" smtClean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 DE GRUPO | </a:t>
            </a:r>
            <a:fld id="{E1BF85F5-3FA2-4244-BF5F-0A6F10514293}" type="slidenum">
              <a:rPr lang="pt-BR" sz="1100" baseline="0" smtClean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pPr algn="ctr"/>
              <a:t>‹nº›</a:t>
            </a:fld>
            <a:endParaRPr lang="pt-BR" sz="1100" dirty="0">
              <a:solidFill>
                <a:schemeClr val="bg1">
                  <a:lumMod val="50000"/>
                </a:schemeClr>
              </a:solidFill>
              <a:latin typeface="Myriad Pro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6" y="5085184"/>
            <a:ext cx="1630656" cy="12936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913" y="1729"/>
            <a:ext cx="9144000" cy="6856271"/>
          </a:xfrm>
          <a:prstGeom prst="rect">
            <a:avLst/>
          </a:prstGeom>
        </p:spPr>
      </p:pic>
      <p:sp>
        <p:nvSpPr>
          <p:cNvPr id="2" name="Retângulo 1"/>
          <p:cNvSpPr/>
          <p:nvPr userDrawn="1"/>
        </p:nvSpPr>
        <p:spPr>
          <a:xfrm>
            <a:off x="3104463" y="6500634"/>
            <a:ext cx="587212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100" dirty="0" smtClean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IGREJA BATISTA LINDINÓPOLIS</a:t>
            </a:r>
            <a:r>
              <a:rPr lang="pt-BR" sz="1100" baseline="0" dirty="0" smtClean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 | FORMAÇÃO DE </a:t>
            </a:r>
            <a:r>
              <a:rPr lang="pt-BR" sz="1100" dirty="0" smtClean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LÍDERES | NÍVEL 2 | LÍDER</a:t>
            </a:r>
            <a:r>
              <a:rPr lang="pt-BR" sz="1100" baseline="0" dirty="0" smtClean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  MULTIPLICADOR |  </a:t>
            </a:r>
            <a:fld id="{052AF8C2-9132-4914-B973-57174149F8CE}" type="slidenum">
              <a:rPr lang="pt-BR" sz="1100" b="1" baseline="0" smtClean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pPr algn="ctr"/>
              <a:t>‹nº›</a:t>
            </a:fld>
            <a:endParaRPr lang="pt-BR" sz="1100" b="1" dirty="0">
              <a:solidFill>
                <a:schemeClr val="bg1">
                  <a:lumMod val="50000"/>
                </a:schemeClr>
              </a:solidFill>
              <a:latin typeface="Myriad Pro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044" y="4891786"/>
            <a:ext cx="1500082" cy="13319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047"/>
            <a:ext cx="9144000" cy="6833905"/>
          </a:xfrm>
          <a:prstGeom prst="rect">
            <a:avLst/>
          </a:prstGeom>
        </p:spPr>
      </p:pic>
      <p:sp>
        <p:nvSpPr>
          <p:cNvPr id="10" name="Retângulo 9"/>
          <p:cNvSpPr/>
          <p:nvPr userDrawn="1"/>
        </p:nvSpPr>
        <p:spPr>
          <a:xfrm>
            <a:off x="3456874" y="6507928"/>
            <a:ext cx="535595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100" dirty="0" smtClean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IGREJA BATISTA LINDINÓPOLIS | FORMAÇÃO DE LÍDERES | NÍVEL 3 | LÍDER</a:t>
            </a:r>
            <a:r>
              <a:rPr lang="pt-BR" sz="1100" baseline="0" dirty="0" smtClean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 DE LÍDER </a:t>
            </a:r>
            <a:r>
              <a:rPr lang="pt-BR" sz="1100" b="0" baseline="0" dirty="0" smtClean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| </a:t>
            </a:r>
            <a:fld id="{4E9B7500-113B-474E-AF9B-532016322836}" type="slidenum">
              <a:rPr lang="pt-BR" sz="1100" b="1" baseline="0" smtClean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pPr algn="ctr"/>
              <a:t>‹nº›</a:t>
            </a:fld>
            <a:endParaRPr lang="pt-BR" sz="1100" b="1" dirty="0">
              <a:solidFill>
                <a:schemeClr val="bg1">
                  <a:lumMod val="50000"/>
                </a:schemeClr>
              </a:solidFill>
              <a:latin typeface="Myriad Pro" pitchFamily="34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93" y="5085184"/>
            <a:ext cx="1683849" cy="13963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3341-3133-413A-8E57-1D1B874A4454}" type="datetimeFigureOut">
              <a:rPr lang="pt-BR" smtClean="0"/>
              <a:pPr/>
              <a:t>28/12/2019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6BF3-5EC7-46C6-A588-004B6528565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3341-3133-413A-8E57-1D1B874A4454}" type="datetimeFigureOut">
              <a:rPr lang="pt-BR" smtClean="0"/>
              <a:pPr/>
              <a:t>28/12/2019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6BF3-5EC7-46C6-A588-004B6528565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3341-3133-413A-8E57-1D1B874A4454}" type="datetimeFigureOut">
              <a:rPr lang="pt-BR" smtClean="0"/>
              <a:pPr/>
              <a:t>28/12/2019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6BF3-5EC7-46C6-A588-004B6528565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3341-3133-413A-8E57-1D1B874A4454}" type="datetimeFigureOut">
              <a:rPr lang="pt-BR" smtClean="0"/>
              <a:pPr/>
              <a:t>28/12/2019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6BF3-5EC7-46C6-A588-004B6528565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3341-3133-413A-8E57-1D1B874A4454}" type="datetimeFigureOut">
              <a:rPr lang="pt-BR" smtClean="0"/>
              <a:pPr/>
              <a:t>28/12/2019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6BF3-5EC7-46C6-A588-004B6528565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3341-3133-413A-8E57-1D1B874A4454}" type="datetimeFigureOut">
              <a:rPr lang="pt-BR" smtClean="0"/>
              <a:pPr/>
              <a:t>28/12/2019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6BF3-5EC7-46C6-A588-004B6528565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3341-3133-413A-8E57-1D1B874A4454}" type="datetimeFigureOut">
              <a:rPr lang="pt-BR" smtClean="0"/>
              <a:pPr/>
              <a:t>28/12/2019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6BF3-5EC7-46C6-A588-004B6528565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03341-3133-413A-8E57-1D1B874A4454}" type="datetimeFigureOut">
              <a:rPr lang="pt-BR" smtClean="0"/>
              <a:pPr/>
              <a:t>28/12/2019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6BF3-5EC7-46C6-A588-004B6528565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03341-3133-413A-8E57-1D1B874A4454}" type="datetimeFigureOut">
              <a:rPr lang="pt-BR" smtClean="0"/>
              <a:pPr/>
              <a:t>28/12/2019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B6BF3-5EC7-46C6-A588-004B6528565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4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4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4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4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5" Type="http://schemas.openxmlformats.org/officeDocument/2006/relationships/image" Target="../media/image27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" y="56740"/>
            <a:ext cx="9144000" cy="6828644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4165" y="2808355"/>
            <a:ext cx="2894400" cy="2894400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6618" y="4258205"/>
            <a:ext cx="1529493" cy="489044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7722" y="2808355"/>
            <a:ext cx="2894400" cy="28944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2808355"/>
            <a:ext cx="2893947" cy="2893947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1268760"/>
            <a:ext cx="1917696" cy="544160"/>
          </a:xfrm>
          <a:prstGeom prst="rect">
            <a:avLst/>
          </a:prstGeom>
        </p:spPr>
      </p:pic>
      <p:sp>
        <p:nvSpPr>
          <p:cNvPr id="26" name="CaixaDeTexto 25"/>
          <p:cNvSpPr txBox="1"/>
          <p:nvPr/>
        </p:nvSpPr>
        <p:spPr>
          <a:xfrm>
            <a:off x="694857" y="5805264"/>
            <a:ext cx="7754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500"/>
              </a:spcBef>
            </a:pPr>
            <a:r>
              <a:rPr lang="pt-BR" sz="1600" dirty="0" smtClean="0">
                <a:latin typeface="Myriad Pro Light Cond" pitchFamily="34" charset="0"/>
              </a:rPr>
              <a:t>VAGAS LIMITADAS | SALA </a:t>
            </a:r>
            <a:r>
              <a:rPr lang="pt-BR" sz="1600" dirty="0" err="1" smtClean="0">
                <a:latin typeface="Myriad Pro Light Cond" pitchFamily="34" charset="0"/>
              </a:rPr>
              <a:t>EBD</a:t>
            </a:r>
            <a:r>
              <a:rPr lang="pt-BR" sz="1600" dirty="0" smtClean="0">
                <a:latin typeface="Myriad Pro Light Cond" pitchFamily="34" charset="0"/>
              </a:rPr>
              <a:t> </a:t>
            </a:r>
            <a:r>
              <a:rPr lang="pt-BR" sz="1600" dirty="0" smtClean="0">
                <a:latin typeface="Myriad Pro Light Cond" pitchFamily="34" charset="0"/>
              </a:rPr>
              <a:t>- </a:t>
            </a:r>
            <a:r>
              <a:rPr lang="pt-BR" sz="1600" dirty="0" smtClean="0">
                <a:latin typeface="Myriad Pro Light Cond" pitchFamily="34" charset="0"/>
              </a:rPr>
              <a:t>15 AULAS</a:t>
            </a:r>
            <a:r>
              <a:rPr lang="pt-BR" sz="1600" dirty="0" smtClean="0">
                <a:latin typeface="Myriad Pro Light Cond" pitchFamily="34" charset="0"/>
              </a:rPr>
              <a:t> </a:t>
            </a:r>
            <a:r>
              <a:rPr lang="pt-BR" sz="1600" dirty="0" smtClean="0">
                <a:latin typeface="Myriad Pro Light Cond" pitchFamily="34" charset="0"/>
              </a:rPr>
              <a:t>| CERTIFICADO </a:t>
            </a:r>
            <a:r>
              <a:rPr lang="pt-BR" sz="1600" dirty="0" smtClean="0">
                <a:latin typeface="Myriad Pro Light Cond" pitchFamily="34" charset="0"/>
              </a:rPr>
              <a:t>| PRÉ-REQUISITO</a:t>
            </a:r>
            <a:endParaRPr lang="pt-BR" sz="1600" dirty="0" smtClean="0">
              <a:latin typeface="Myriad Pro Light Cond" pitchFamily="34" charset="0"/>
            </a:endParaRP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460432" y="5805264"/>
            <a:ext cx="504056" cy="568751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87345" y="6511037"/>
            <a:ext cx="466379" cy="166420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877" y="3573016"/>
            <a:ext cx="2039626" cy="570482"/>
          </a:xfrm>
          <a:prstGeom prst="rect">
            <a:avLst/>
          </a:prstGeom>
        </p:spPr>
      </p:pic>
      <p:sp>
        <p:nvSpPr>
          <p:cNvPr id="29" name="CaixaDeTexto 28"/>
          <p:cNvSpPr txBox="1"/>
          <p:nvPr/>
        </p:nvSpPr>
        <p:spPr>
          <a:xfrm>
            <a:off x="485474" y="6338699"/>
            <a:ext cx="21611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>
                <a:latin typeface="Myriad Pro" pitchFamily="34" charset="0"/>
              </a:rPr>
              <a:t>Ministério de Comunhão e Pequenos Grupos</a:t>
            </a:r>
          </a:p>
          <a:p>
            <a:r>
              <a:rPr lang="pt-BR" sz="800" dirty="0">
                <a:latin typeface="Myriad Pro" pitchFamily="34" charset="0"/>
              </a:rPr>
              <a:t>Igreja Batista Lindinópolis </a:t>
            </a:r>
            <a:r>
              <a:rPr lang="pt-BR" sz="800" dirty="0" smtClean="0">
                <a:latin typeface="Myriad Pro" pitchFamily="34" charset="0"/>
              </a:rPr>
              <a:t>| Ilhéus | Bahia 2019</a:t>
            </a:r>
            <a:endParaRPr lang="pt-BR" sz="800" dirty="0">
              <a:latin typeface="Myriad Pro" pitchFamily="34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336130" y="6280336"/>
            <a:ext cx="347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®</a:t>
            </a:r>
            <a:endParaRPr lang="pt-BR" sz="900" dirty="0"/>
          </a:p>
        </p:txBody>
      </p:sp>
      <p:pic>
        <p:nvPicPr>
          <p:cNvPr id="25" name="Espaço Reservado para Conteúdo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700808"/>
            <a:ext cx="3456385" cy="48663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0716" y="3684847"/>
            <a:ext cx="2341297" cy="504055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50060" y="4293096"/>
            <a:ext cx="1569723" cy="454153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8541" y="3573015"/>
            <a:ext cx="2091970" cy="682539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3889" y="4848450"/>
            <a:ext cx="1008890" cy="40843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2674" y="4848452"/>
            <a:ext cx="1438659" cy="533401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1613" y="4848452"/>
            <a:ext cx="1008890" cy="533401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4274" y="4255123"/>
            <a:ext cx="1374673" cy="492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" y="56740"/>
            <a:ext cx="9144000" cy="6828644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6618" y="4258205"/>
            <a:ext cx="1529493" cy="489044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6381328"/>
            <a:ext cx="1080120" cy="30649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460432" y="5805264"/>
            <a:ext cx="504056" cy="568751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87345" y="6511037"/>
            <a:ext cx="466379" cy="166420"/>
          </a:xfrm>
          <a:prstGeom prst="rect">
            <a:avLst/>
          </a:prstGeom>
        </p:spPr>
      </p:pic>
      <p:sp>
        <p:nvSpPr>
          <p:cNvPr id="29" name="CaixaDeTexto 28"/>
          <p:cNvSpPr txBox="1"/>
          <p:nvPr/>
        </p:nvSpPr>
        <p:spPr>
          <a:xfrm>
            <a:off x="485474" y="6338699"/>
            <a:ext cx="21611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>
                <a:latin typeface="Myriad Pro" pitchFamily="34" charset="0"/>
              </a:rPr>
              <a:t>Ministério de Comunhão e Pequenos Grupos</a:t>
            </a:r>
          </a:p>
          <a:p>
            <a:r>
              <a:rPr lang="pt-BR" sz="800" dirty="0">
                <a:latin typeface="Myriad Pro" pitchFamily="34" charset="0"/>
              </a:rPr>
              <a:t>Igreja Batista Lindinópolis </a:t>
            </a:r>
            <a:r>
              <a:rPr lang="pt-BR" sz="800" dirty="0" smtClean="0">
                <a:latin typeface="Myriad Pro" pitchFamily="34" charset="0"/>
              </a:rPr>
              <a:t>| Ilhéus | Bahia 2019</a:t>
            </a:r>
            <a:endParaRPr lang="pt-BR" sz="800" dirty="0">
              <a:latin typeface="Myriad Pro" pitchFamily="34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336130" y="6280336"/>
            <a:ext cx="347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®</a:t>
            </a:r>
            <a:endParaRPr lang="pt-BR" sz="900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395536" y="2156384"/>
            <a:ext cx="8208912" cy="3929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500"/>
              </a:spcBef>
              <a:spcAft>
                <a:spcPts val="500"/>
              </a:spcAft>
              <a:buAutoNum type="arabicPeriod"/>
            </a:pPr>
            <a:r>
              <a:rPr lang="pt-BR" dirty="0" smtClean="0">
                <a:latin typeface="Myriad Pro" pitchFamily="34" charset="0"/>
              </a:rPr>
              <a:t>Os líderes em potencial serão convidados pelo Ministério de Comunhão e Pequenos Grupos para se inscreverem no curso que ocorrerá no horário da </a:t>
            </a:r>
            <a:r>
              <a:rPr lang="pt-BR" dirty="0" err="1" smtClean="0">
                <a:latin typeface="Myriad Pro" pitchFamily="34" charset="0"/>
              </a:rPr>
              <a:t>EBD</a:t>
            </a:r>
            <a:r>
              <a:rPr lang="pt-BR" dirty="0" smtClean="0">
                <a:latin typeface="Myriad Pro" pitchFamily="34" charset="0"/>
              </a:rPr>
              <a:t> e está estruturado em 12 lições e 3 revisões com duração de 1h30min cada;</a:t>
            </a:r>
          </a:p>
          <a:p>
            <a:pPr marL="342900" indent="-342900">
              <a:spcBef>
                <a:spcPts val="500"/>
              </a:spcBef>
              <a:spcAft>
                <a:spcPts val="500"/>
              </a:spcAft>
              <a:buAutoNum type="arabicPeriod"/>
            </a:pPr>
            <a:r>
              <a:rPr lang="pt-BR" dirty="0" smtClean="0">
                <a:latin typeface="Myriad Pro" pitchFamily="34" charset="0"/>
              </a:rPr>
              <a:t>Para cada nível do curso (3 níveis) será disponibilizado um livro-apostila. Após cada revisão, o livro deverá ser devolvido à biblioteca da igreja;</a:t>
            </a:r>
          </a:p>
          <a:p>
            <a:pPr marL="342900" indent="-342900">
              <a:spcBef>
                <a:spcPts val="500"/>
              </a:spcBef>
              <a:spcAft>
                <a:spcPts val="500"/>
              </a:spcAft>
              <a:buAutoNum type="arabicPeriod"/>
            </a:pPr>
            <a:r>
              <a:rPr lang="pt-BR" dirty="0" smtClean="0">
                <a:latin typeface="Myriad Pro" pitchFamily="34" charset="0"/>
              </a:rPr>
              <a:t>O aluno deverá fazer a leitura dos capítulos do livro antes da aula relacionada àquele assunto. Em cada final de lição é informado o próximo conteúdo a ser estudado; </a:t>
            </a:r>
          </a:p>
          <a:p>
            <a:pPr marL="342900" indent="-342900">
              <a:spcBef>
                <a:spcPts val="500"/>
              </a:spcBef>
              <a:spcAft>
                <a:spcPts val="500"/>
              </a:spcAft>
              <a:buAutoNum type="arabicPeriod"/>
            </a:pPr>
            <a:r>
              <a:rPr lang="pt-BR" dirty="0" smtClean="0">
                <a:latin typeface="Myriad Pro" pitchFamily="34" charset="0"/>
              </a:rPr>
              <a:t>Todo final de nível terá uma aula de revisão do conteúdo aplicado, buscando nivelar o conhecimento de toda a sala; e</a:t>
            </a:r>
          </a:p>
          <a:p>
            <a:pPr marL="342900" indent="-342900">
              <a:spcBef>
                <a:spcPts val="500"/>
              </a:spcBef>
              <a:spcAft>
                <a:spcPts val="500"/>
              </a:spcAft>
              <a:buAutoNum type="arabicPeriod"/>
            </a:pPr>
            <a:r>
              <a:rPr lang="pt-BR" dirty="0" smtClean="0">
                <a:latin typeface="Myriad Pro" pitchFamily="34" charset="0"/>
              </a:rPr>
              <a:t>Ao final do curso será emitido um certificado para os alunos que concluíram o curso e registrado no cadastro do membro.</a:t>
            </a:r>
            <a:endParaRPr lang="pt-BR" dirty="0" smtClean="0">
              <a:latin typeface="Myriad Pro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004048" y="1268760"/>
            <a:ext cx="27105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latin typeface="Myriad Pro" pitchFamily="34" charset="0"/>
              </a:rPr>
              <a:t>CRITÉRIOS GERAIS</a:t>
            </a:r>
            <a:endParaRPr lang="pt-BR" sz="2400" b="1" dirty="0"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" y="56740"/>
            <a:ext cx="9144000" cy="6828644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6618" y="4258205"/>
            <a:ext cx="1529493" cy="489044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6381328"/>
            <a:ext cx="1080120" cy="30649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460432" y="5805264"/>
            <a:ext cx="504056" cy="568751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87345" y="6511037"/>
            <a:ext cx="466379" cy="166420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963312"/>
            <a:ext cx="3312368" cy="926467"/>
          </a:xfrm>
          <a:prstGeom prst="rect">
            <a:avLst/>
          </a:prstGeom>
        </p:spPr>
      </p:pic>
      <p:sp>
        <p:nvSpPr>
          <p:cNvPr id="29" name="CaixaDeTexto 28"/>
          <p:cNvSpPr txBox="1"/>
          <p:nvPr/>
        </p:nvSpPr>
        <p:spPr>
          <a:xfrm>
            <a:off x="485474" y="6338699"/>
            <a:ext cx="21611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>
                <a:latin typeface="Myriad Pro" pitchFamily="34" charset="0"/>
              </a:rPr>
              <a:t>Ministério de Comunhão e Pequenos Grupos</a:t>
            </a:r>
          </a:p>
          <a:p>
            <a:r>
              <a:rPr lang="pt-BR" sz="800" dirty="0">
                <a:latin typeface="Myriad Pro" pitchFamily="34" charset="0"/>
              </a:rPr>
              <a:t>Igreja Batista Lindinópolis </a:t>
            </a:r>
            <a:r>
              <a:rPr lang="pt-BR" sz="800" dirty="0" smtClean="0">
                <a:latin typeface="Myriad Pro" pitchFamily="34" charset="0"/>
              </a:rPr>
              <a:t>| Ilhéus | Bahia 2019</a:t>
            </a:r>
            <a:endParaRPr lang="pt-BR" sz="800" dirty="0">
              <a:latin typeface="Myriad Pro" pitchFamily="34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336130" y="6280336"/>
            <a:ext cx="347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®</a:t>
            </a:r>
            <a:endParaRPr lang="pt-BR" sz="900" dirty="0"/>
          </a:p>
        </p:txBody>
      </p:sp>
      <p:graphicFrame>
        <p:nvGraphicFramePr>
          <p:cNvPr id="22" name="Tabela 21"/>
          <p:cNvGraphicFramePr>
            <a:graphicFrameLocks noGrp="1"/>
          </p:cNvGraphicFramePr>
          <p:nvPr/>
        </p:nvGraphicFramePr>
        <p:xfrm>
          <a:off x="1403648" y="2647116"/>
          <a:ext cx="6624736" cy="3240360"/>
        </p:xfrm>
        <a:graphic>
          <a:graphicData uri="http://schemas.openxmlformats.org/drawingml/2006/table">
            <a:tbl>
              <a:tblPr/>
              <a:tblGrid>
                <a:gridCol w="936104"/>
                <a:gridCol w="5688632"/>
              </a:tblGrid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rgbClr val="002060"/>
                          </a:solidFill>
                          <a:latin typeface="Myriad Pro" pitchFamily="34" charset="0"/>
                        </a:rPr>
                        <a:t>Aula 1</a:t>
                      </a:r>
                      <a:endParaRPr lang="pt-BR" sz="2000" b="1" i="0" u="none" strike="noStrike" dirty="0">
                        <a:solidFill>
                          <a:srgbClr val="002060"/>
                        </a:solidFill>
                        <a:latin typeface="Myriad Pro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Myriad Pro" pitchFamily="34" charset="0"/>
                        </a:rPr>
                        <a:t>Introdução - Pequeno Grupo Multiplicador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endParaRPr lang="pt-BR" sz="2000" b="1" i="0" u="none" strike="noStrike" dirty="0">
                        <a:solidFill>
                          <a:srgbClr val="002060"/>
                        </a:solidFill>
                        <a:latin typeface="Myriad Pro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Myriad Pro" pitchFamily="34" charset="0"/>
                        </a:rPr>
                        <a:t>Breve histórico dos Pequenos Grupos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endParaRPr lang="pt-BR" sz="2000" b="1" i="0" u="none" strike="noStrike" dirty="0">
                        <a:solidFill>
                          <a:srgbClr val="002060"/>
                        </a:solidFill>
                        <a:latin typeface="Myriad Pro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Myriad Pro" pitchFamily="34" charset="0"/>
                        </a:rPr>
                        <a:t>O que é um Pequeno Grupo Multiplicador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rgbClr val="002060"/>
                          </a:solidFill>
                          <a:latin typeface="Myriad Pro" pitchFamily="34" charset="0"/>
                        </a:rPr>
                        <a:t>Aula 2</a:t>
                      </a:r>
                      <a:endParaRPr lang="pt-BR" sz="2000" b="1" i="0" u="none" strike="noStrike" dirty="0">
                        <a:solidFill>
                          <a:srgbClr val="002060"/>
                        </a:solidFill>
                        <a:latin typeface="Myriad Pro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Myriad Pro" pitchFamily="34" charset="0"/>
                        </a:rPr>
                        <a:t>Multiplicando o </a:t>
                      </a:r>
                      <a:r>
                        <a:rPr lang="pt-BR" sz="2000" b="0" i="0" u="none" strike="noStrike" dirty="0" err="1">
                          <a:solidFill>
                            <a:srgbClr val="000000"/>
                          </a:solidFill>
                          <a:latin typeface="Myriad Pro" pitchFamily="34" charset="0"/>
                        </a:rPr>
                        <a:t>PGM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Myriad Pro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endParaRPr lang="pt-BR" sz="2000" b="1" i="0" u="none" strike="noStrike" dirty="0">
                        <a:solidFill>
                          <a:srgbClr val="002060"/>
                        </a:solidFill>
                        <a:latin typeface="Myriad Pro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Myriad Pro" pitchFamily="34" charset="0"/>
                        </a:rPr>
                        <a:t>A liderança do </a:t>
                      </a:r>
                      <a:r>
                        <a:rPr lang="pt-BR" sz="2000" b="0" i="0" u="none" strike="noStrike" dirty="0" err="1">
                          <a:solidFill>
                            <a:srgbClr val="000000"/>
                          </a:solidFill>
                          <a:latin typeface="Myriad Pro" pitchFamily="34" charset="0"/>
                        </a:rPr>
                        <a:t>PGM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Myriad Pro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endParaRPr lang="pt-BR" sz="2000" b="1" i="0" u="none" strike="noStrike" dirty="0">
                        <a:solidFill>
                          <a:srgbClr val="002060"/>
                        </a:solidFill>
                        <a:latin typeface="Myriad Pro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Myriad Pro" pitchFamily="34" charset="0"/>
                        </a:rPr>
                        <a:t>Estrutura da rede de </a:t>
                      </a:r>
                      <a:r>
                        <a:rPr lang="pt-BR" sz="2000" b="0" i="0" u="none" strike="noStrike" dirty="0" err="1">
                          <a:solidFill>
                            <a:srgbClr val="000000"/>
                          </a:solidFill>
                          <a:latin typeface="Myriad Pro" pitchFamily="34" charset="0"/>
                        </a:rPr>
                        <a:t>PGMs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Myriad Pro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rgbClr val="002060"/>
                          </a:solidFill>
                          <a:latin typeface="Myriad Pro" pitchFamily="34" charset="0"/>
                        </a:rPr>
                        <a:t>Aula 3</a:t>
                      </a:r>
                      <a:endParaRPr lang="pt-BR" sz="2000" b="1" i="0" u="none" strike="noStrike" dirty="0">
                        <a:solidFill>
                          <a:srgbClr val="002060"/>
                        </a:solidFill>
                        <a:latin typeface="Myriad Pro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Myriad Pro" pitchFamily="34" charset="0"/>
                        </a:rPr>
                        <a:t>O Encontro do </a:t>
                      </a:r>
                      <a:r>
                        <a:rPr lang="pt-BR" sz="2000" b="0" i="0" u="none" strike="noStrike" dirty="0" err="1">
                          <a:solidFill>
                            <a:srgbClr val="000000"/>
                          </a:solidFill>
                          <a:latin typeface="Myriad Pro" pitchFamily="34" charset="0"/>
                        </a:rPr>
                        <a:t>PGM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Myriad Pro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rgbClr val="002060"/>
                          </a:solidFill>
                          <a:latin typeface="Myriad Pro" pitchFamily="34" charset="0"/>
                        </a:rPr>
                        <a:t>Aula 4</a:t>
                      </a:r>
                      <a:endParaRPr lang="pt-BR" sz="2000" b="1" i="0" u="none" strike="noStrike" dirty="0">
                        <a:solidFill>
                          <a:srgbClr val="002060"/>
                        </a:solidFill>
                        <a:latin typeface="Myriad Pro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Myriad Pro" pitchFamily="34" charset="0"/>
                        </a:rPr>
                        <a:t>Oito hábitos do líder eficaz de Pequeno Grupo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2060"/>
                          </a:solidFill>
                          <a:latin typeface="Myriad Pro" pitchFamily="34" charset="0"/>
                        </a:rPr>
                        <a:t>Aula 5</a:t>
                      </a:r>
                      <a:endParaRPr lang="pt-BR" sz="2000" b="1" i="0" u="none" strike="noStrike" dirty="0">
                        <a:solidFill>
                          <a:srgbClr val="002060"/>
                        </a:solidFill>
                        <a:latin typeface="Myriad Pro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Myriad Pro" pitchFamily="34" charset="0"/>
                        </a:rPr>
                        <a:t>Revisão do nível 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4" name="CaixaDeTexto 23"/>
          <p:cNvSpPr txBox="1"/>
          <p:nvPr/>
        </p:nvSpPr>
        <p:spPr>
          <a:xfrm>
            <a:off x="1475656" y="2204864"/>
            <a:ext cx="23105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Myriad Pro" pitchFamily="34" charset="0"/>
              </a:rPr>
              <a:t>CONTEÚDO DO NÍVEL 1</a:t>
            </a:r>
            <a:endParaRPr lang="pt-BR" sz="1600" b="1" dirty="0"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Multiplicad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11" name="Picture 2" descr="Resultado de imagem para logo igreja multiplicadora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6205524"/>
            <a:ext cx="2160240" cy="574007"/>
          </a:xfrm>
          <a:prstGeom prst="rect">
            <a:avLst/>
          </a:prstGeom>
          <a:noFill/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733256"/>
            <a:ext cx="1639827" cy="158496"/>
          </a:xfrm>
          <a:prstGeom prst="rect">
            <a:avLst/>
          </a:prstGeom>
        </p:spPr>
      </p:pic>
      <p:sp>
        <p:nvSpPr>
          <p:cNvPr id="40962" name="AutoShape 2" descr="blob:https://web.whatsapp.com/54e704d2-f528-42c3-a198-d04ef2c1f9d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3609516" cy="4752528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402" y="1916832"/>
            <a:ext cx="4725544" cy="204370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293096"/>
            <a:ext cx="2304255" cy="1014924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3779912" y="332656"/>
            <a:ext cx="29795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latin typeface="Myriad Pro" pitchFamily="34" charset="0"/>
              </a:rPr>
              <a:t>LIVRO-APOSTILA PARA O NÍVEL 1</a:t>
            </a:r>
            <a:endParaRPr lang="pt-BR" sz="1600" dirty="0"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" y="56740"/>
            <a:ext cx="9144000" cy="6828644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6618" y="4258205"/>
            <a:ext cx="1529493" cy="489044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6381328"/>
            <a:ext cx="1080120" cy="30649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460432" y="5805264"/>
            <a:ext cx="504056" cy="568751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87345" y="6511037"/>
            <a:ext cx="466379" cy="166420"/>
          </a:xfrm>
          <a:prstGeom prst="rect">
            <a:avLst/>
          </a:prstGeom>
        </p:spPr>
      </p:pic>
      <p:sp>
        <p:nvSpPr>
          <p:cNvPr id="29" name="CaixaDeTexto 28"/>
          <p:cNvSpPr txBox="1"/>
          <p:nvPr/>
        </p:nvSpPr>
        <p:spPr>
          <a:xfrm>
            <a:off x="485474" y="6338699"/>
            <a:ext cx="21611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>
                <a:latin typeface="Myriad Pro" pitchFamily="34" charset="0"/>
              </a:rPr>
              <a:t>Ministério de Comunhão e Pequenos Grupos</a:t>
            </a:r>
          </a:p>
          <a:p>
            <a:r>
              <a:rPr lang="pt-BR" sz="800" dirty="0">
                <a:latin typeface="Myriad Pro" pitchFamily="34" charset="0"/>
              </a:rPr>
              <a:t>Igreja Batista Lindinópolis </a:t>
            </a:r>
            <a:r>
              <a:rPr lang="pt-BR" sz="800" dirty="0" smtClean="0">
                <a:latin typeface="Myriad Pro" pitchFamily="34" charset="0"/>
              </a:rPr>
              <a:t>| Ilhéus | Bahia 2019</a:t>
            </a:r>
            <a:endParaRPr lang="pt-BR" sz="800" dirty="0">
              <a:latin typeface="Myriad Pro" pitchFamily="34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336130" y="6280336"/>
            <a:ext cx="347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®</a:t>
            </a:r>
            <a:endParaRPr lang="pt-BR" sz="900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4764" y="980728"/>
            <a:ext cx="4166124" cy="896920"/>
          </a:xfrm>
          <a:prstGeom prst="rect">
            <a:avLst/>
          </a:prstGeom>
        </p:spPr>
      </p:pic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1547664" y="2510096"/>
          <a:ext cx="7128792" cy="3600400"/>
        </p:xfrm>
        <a:graphic>
          <a:graphicData uri="http://schemas.openxmlformats.org/drawingml/2006/table">
            <a:tbl>
              <a:tblPr/>
              <a:tblGrid>
                <a:gridCol w="861978"/>
                <a:gridCol w="6266814"/>
              </a:tblGrid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1" i="0" u="none" strike="noStrike" dirty="0">
                          <a:solidFill>
                            <a:srgbClr val="002060"/>
                          </a:solidFill>
                          <a:latin typeface="Myriad Pro" pitchFamily="34" charset="0"/>
                        </a:rPr>
                        <a:t>Aula 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Myriad Pro" pitchFamily="34" charset="0"/>
                        </a:rPr>
                        <a:t>Introdução - Transformando membros em líderes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endParaRPr lang="pt-BR" sz="2000" b="1" i="0" u="none" strike="noStrike" dirty="0">
                        <a:solidFill>
                          <a:srgbClr val="002060"/>
                        </a:solidFill>
                        <a:latin typeface="Myriad Pro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Myriad Pro" pitchFamily="34" charset="0"/>
                        </a:rPr>
                        <a:t>Sonhar: sonhe em multiplicar líderes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Myriad Pro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1" i="0" u="none" strike="noStrike" dirty="0">
                          <a:solidFill>
                            <a:srgbClr val="002060"/>
                          </a:solidFill>
                          <a:latin typeface="Myriad Pro" pitchFamily="34" charset="0"/>
                        </a:rPr>
                        <a:t>Aula 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Myriad Pro" pitchFamily="34" charset="0"/>
                        </a:rPr>
                        <a:t>Demonstrar: demonstre a liderança multiplicadora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Myriad Pro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endParaRPr lang="pt-BR" sz="2000" b="1" i="0" u="none" strike="noStrike" dirty="0">
                        <a:solidFill>
                          <a:srgbClr val="002060"/>
                        </a:solidFill>
                        <a:latin typeface="Myriad Pro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Myriad Pro" pitchFamily="34" charset="0"/>
                        </a:rPr>
                        <a:t>Descobrir: descubra líderes em potencial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Myriad Pro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1" i="0" u="none" strike="noStrike" dirty="0">
                          <a:solidFill>
                            <a:srgbClr val="002060"/>
                          </a:solidFill>
                          <a:latin typeface="Myriad Pro" pitchFamily="34" charset="0"/>
                        </a:rPr>
                        <a:t>Aula 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Myriad Pro" pitchFamily="34" charset="0"/>
                        </a:rPr>
                        <a:t>Aprofundar: aprofunde seu relacionamento com eles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Myriad Pro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endParaRPr lang="pt-BR" sz="2000" b="1" i="0" u="none" strike="noStrike" dirty="0">
                        <a:solidFill>
                          <a:srgbClr val="002060"/>
                        </a:solidFill>
                        <a:latin typeface="Myriad Pro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Myriad Pro" pitchFamily="34" charset="0"/>
                        </a:rPr>
                        <a:t>Descrever: descreva a visão para eles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Myriad Pro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endParaRPr lang="pt-BR" sz="2000" b="1" i="0" u="none" strike="noStrike" dirty="0">
                        <a:solidFill>
                          <a:srgbClr val="002060"/>
                        </a:solidFill>
                        <a:latin typeface="Myriad Pro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Myriad Pro" pitchFamily="34" charset="0"/>
                        </a:rPr>
                        <a:t>Determinar: determine expectativas e compromissos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Myriad Pro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1" i="0" u="none" strike="noStrike" dirty="0">
                          <a:solidFill>
                            <a:srgbClr val="002060"/>
                          </a:solidFill>
                          <a:latin typeface="Myriad Pro" pitchFamily="34" charset="0"/>
                        </a:rPr>
                        <a:t>Aula 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Myriad Pro" pitchFamily="34" charset="0"/>
                        </a:rPr>
                        <a:t>Desenvolver: desenvolva os líderes em potencial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Myriad Pro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endParaRPr lang="pt-BR" sz="2000" b="0" i="0" u="none" strike="noStrike">
                        <a:solidFill>
                          <a:srgbClr val="000000"/>
                        </a:solidFill>
                        <a:latin typeface="Myriad Pro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Myriad Pro" pitchFamily="34" charset="0"/>
                        </a:rPr>
                        <a:t>Mobilizar: mobilize-os para a liderança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1" i="0" u="none" strike="noStrike" dirty="0" smtClean="0">
                          <a:solidFill>
                            <a:srgbClr val="002060"/>
                          </a:solidFill>
                          <a:latin typeface="Myriad Pro" pitchFamily="34" charset="0"/>
                        </a:rPr>
                        <a:t>Aula 5</a:t>
                      </a:r>
                      <a:endParaRPr lang="pt-BR" sz="2000" b="1" i="0" u="none" strike="noStrike" dirty="0">
                        <a:solidFill>
                          <a:srgbClr val="002060"/>
                        </a:solidFill>
                        <a:latin typeface="Myriad Pro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Myriad Pro" pitchFamily="34" charset="0"/>
                        </a:rPr>
                        <a:t>Revisão do nível 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5" name="CaixaDeTexto 14"/>
          <p:cNvSpPr txBox="1"/>
          <p:nvPr/>
        </p:nvSpPr>
        <p:spPr>
          <a:xfrm>
            <a:off x="1475656" y="2082203"/>
            <a:ext cx="23105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Myriad Pro" pitchFamily="34" charset="0"/>
              </a:rPr>
              <a:t>CONTEÚDO DO NÍVEL 2</a:t>
            </a:r>
            <a:endParaRPr lang="pt-BR" sz="1600" b="1" dirty="0"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71" y="0"/>
            <a:ext cx="9124858" cy="6858000"/>
          </a:xfrm>
          <a:prstGeom prst="rect">
            <a:avLst/>
          </a:prstGeom>
        </p:spPr>
      </p:pic>
      <p:pic>
        <p:nvPicPr>
          <p:cNvPr id="11" name="Picture 2" descr="Resultado de imagem para logo igreja multiplicadora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6205524"/>
            <a:ext cx="2160240" cy="574007"/>
          </a:xfrm>
          <a:prstGeom prst="rect">
            <a:avLst/>
          </a:prstGeom>
          <a:noFill/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5445224"/>
            <a:ext cx="1639827" cy="158496"/>
          </a:xfrm>
          <a:prstGeom prst="rect">
            <a:avLst/>
          </a:prstGeom>
        </p:spPr>
      </p:pic>
      <p:sp>
        <p:nvSpPr>
          <p:cNvPr id="40962" name="AutoShape 2" descr="blob:https://web.whatsapp.com/54e704d2-f528-42c3-a198-d04ef2c1f9d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2060848"/>
            <a:ext cx="4204627" cy="198688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12576" y="446112"/>
            <a:ext cx="4680520" cy="468052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4221088"/>
            <a:ext cx="2088232" cy="919776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3779912" y="332656"/>
            <a:ext cx="29795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latin typeface="Myriad Pro" pitchFamily="34" charset="0"/>
              </a:rPr>
              <a:t>LIVRO-APOSTILA PARA O NÍVEL 2</a:t>
            </a:r>
            <a:endParaRPr lang="pt-BR" sz="1600" dirty="0"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" y="56740"/>
            <a:ext cx="9144000" cy="6828644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6618" y="4258205"/>
            <a:ext cx="1529493" cy="489044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6381328"/>
            <a:ext cx="1080120" cy="30649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460432" y="5805264"/>
            <a:ext cx="504056" cy="568751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87345" y="6511037"/>
            <a:ext cx="466379" cy="166420"/>
          </a:xfrm>
          <a:prstGeom prst="rect">
            <a:avLst/>
          </a:prstGeom>
        </p:spPr>
      </p:pic>
      <p:sp>
        <p:nvSpPr>
          <p:cNvPr id="29" name="CaixaDeTexto 28"/>
          <p:cNvSpPr txBox="1"/>
          <p:nvPr/>
        </p:nvSpPr>
        <p:spPr>
          <a:xfrm>
            <a:off x="485474" y="6338699"/>
            <a:ext cx="21611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>
                <a:latin typeface="Myriad Pro" pitchFamily="34" charset="0"/>
              </a:rPr>
              <a:t>Ministério de Comunhão e Pequenos Grupos</a:t>
            </a:r>
          </a:p>
          <a:p>
            <a:r>
              <a:rPr lang="pt-BR" sz="800" dirty="0">
                <a:latin typeface="Myriad Pro" pitchFamily="34" charset="0"/>
              </a:rPr>
              <a:t>Igreja Batista Lindinópolis </a:t>
            </a:r>
            <a:r>
              <a:rPr lang="pt-BR" sz="800" dirty="0" smtClean="0">
                <a:latin typeface="Myriad Pro" pitchFamily="34" charset="0"/>
              </a:rPr>
              <a:t>| Ilhéus | Bahia 2019</a:t>
            </a:r>
            <a:endParaRPr lang="pt-BR" sz="800" dirty="0">
              <a:latin typeface="Myriad Pro" pitchFamily="34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336130" y="6280336"/>
            <a:ext cx="347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®</a:t>
            </a:r>
            <a:endParaRPr lang="pt-BR" sz="900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3800" y="805648"/>
            <a:ext cx="3312368" cy="1080713"/>
          </a:xfrm>
          <a:prstGeom prst="rect">
            <a:avLst/>
          </a:prstGeom>
        </p:spPr>
      </p:pic>
      <p:graphicFrame>
        <p:nvGraphicFramePr>
          <p:cNvPr id="15" name="Tabela 14"/>
          <p:cNvGraphicFramePr>
            <a:graphicFrameLocks noGrp="1"/>
          </p:cNvGraphicFramePr>
          <p:nvPr/>
        </p:nvGraphicFramePr>
        <p:xfrm>
          <a:off x="1619672" y="2636912"/>
          <a:ext cx="6768752" cy="3384378"/>
        </p:xfrm>
        <a:graphic>
          <a:graphicData uri="http://schemas.openxmlformats.org/drawingml/2006/table">
            <a:tbl>
              <a:tblPr/>
              <a:tblGrid>
                <a:gridCol w="818444"/>
                <a:gridCol w="5950308"/>
              </a:tblGrid>
              <a:tr h="37604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2060"/>
                          </a:solidFill>
                          <a:latin typeface="Myriad Pro" pitchFamily="34" charset="0"/>
                        </a:rPr>
                        <a:t>Aula 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Myriad Pro" pitchFamily="34" charset="0"/>
                        </a:rPr>
                        <a:t>O 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Myriad Pro" pitchFamily="34" charset="0"/>
                        </a:rPr>
                        <a:t>Supervisor de </a:t>
                      </a:r>
                      <a:r>
                        <a:rPr lang="pt-BR" sz="2000" b="0" i="0" u="none" strike="noStrike" dirty="0" err="1">
                          <a:solidFill>
                            <a:srgbClr val="000000"/>
                          </a:solidFill>
                          <a:latin typeface="Myriad Pro" pitchFamily="34" charset="0"/>
                        </a:rPr>
                        <a:t>PGM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Myriad Pro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04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2060"/>
                          </a:solidFill>
                          <a:latin typeface="Myriad Pro" pitchFamily="34" charset="0"/>
                        </a:rPr>
                        <a:t>Aula 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Myriad Pro" pitchFamily="34" charset="0"/>
                        </a:rPr>
                        <a:t>O 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Myriad Pro" pitchFamily="34" charset="0"/>
                        </a:rPr>
                        <a:t>coração pastoral do supervisor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042">
                <a:tc>
                  <a:txBody>
                    <a:bodyPr/>
                    <a:lstStyle/>
                    <a:p>
                      <a:pPr algn="ctr" fontAlgn="ctr"/>
                      <a:endParaRPr lang="pt-BR" sz="2000" b="1" i="0" u="none" strike="noStrike" dirty="0">
                        <a:solidFill>
                          <a:srgbClr val="002060"/>
                        </a:solidFill>
                        <a:latin typeface="Myriad Pro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Myriad Pro" pitchFamily="34" charset="0"/>
                        </a:rPr>
                        <a:t>Marcas 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Myriad Pro" pitchFamily="34" charset="0"/>
                        </a:rPr>
                        <a:t>de um bom supervisor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042">
                <a:tc>
                  <a:txBody>
                    <a:bodyPr/>
                    <a:lstStyle/>
                    <a:p>
                      <a:pPr algn="ctr" fontAlgn="ctr"/>
                      <a:endParaRPr lang="pt-BR" sz="2000" b="1" i="0" u="none" strike="noStrike" dirty="0">
                        <a:solidFill>
                          <a:srgbClr val="002060"/>
                        </a:solidFill>
                        <a:latin typeface="Myriad Pro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Myriad Pro" pitchFamily="34" charset="0"/>
                        </a:rPr>
                        <a:t>Relacionamento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Myriad Pro" pitchFamily="34" charset="0"/>
                        </a:rPr>
                        <a:t>: a chave para uma supervisão eficaz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04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2060"/>
                          </a:solidFill>
                          <a:latin typeface="Myriad Pro" pitchFamily="34" charset="0"/>
                        </a:rPr>
                        <a:t>Aula 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Myriad Pro" pitchFamily="34" charset="0"/>
                        </a:rPr>
                        <a:t>Sete 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Myriad Pro" pitchFamily="34" charset="0"/>
                        </a:rPr>
                        <a:t>hábitos de bons supervisores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04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2060"/>
                          </a:solidFill>
                          <a:latin typeface="Myriad Pro" pitchFamily="34" charset="0"/>
                        </a:rPr>
                        <a:t>Aula 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Myriad Pro" pitchFamily="34" charset="0"/>
                        </a:rPr>
                        <a:t>Avaliando 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Myriad Pro" pitchFamily="34" charset="0"/>
                        </a:rPr>
                        <a:t>o </a:t>
                      </a:r>
                      <a:r>
                        <a:rPr lang="pt-BR" sz="2000" b="0" i="0" u="none" strike="noStrike" dirty="0" err="1">
                          <a:solidFill>
                            <a:srgbClr val="000000"/>
                          </a:solidFill>
                          <a:latin typeface="Myriad Pro" pitchFamily="34" charset="0"/>
                        </a:rPr>
                        <a:t>PGM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Myriad Pro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042">
                <a:tc>
                  <a:txBody>
                    <a:bodyPr/>
                    <a:lstStyle/>
                    <a:p>
                      <a:pPr algn="ctr" fontAlgn="ctr"/>
                      <a:endParaRPr lang="pt-BR" sz="2000" b="1" i="0" u="none" strike="noStrike" dirty="0">
                        <a:solidFill>
                          <a:srgbClr val="002060"/>
                        </a:solidFill>
                        <a:latin typeface="Myriad Pro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Myriad Pro" pitchFamily="34" charset="0"/>
                        </a:rPr>
                        <a:t>Dicas 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Myriad Pro" pitchFamily="34" charset="0"/>
                        </a:rPr>
                        <a:t>práticas de supervisão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042">
                <a:tc>
                  <a:txBody>
                    <a:bodyPr/>
                    <a:lstStyle/>
                    <a:p>
                      <a:pPr algn="ctr" fontAlgn="ctr"/>
                      <a:endParaRPr lang="pt-BR" sz="2000" b="1" i="0" u="none" strike="noStrike" dirty="0">
                        <a:solidFill>
                          <a:srgbClr val="002060"/>
                        </a:solidFill>
                        <a:latin typeface="Myriad Pro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Myriad Pro" pitchFamily="34" charset="0"/>
                        </a:rPr>
                        <a:t>Orientações 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Myriad Pro" pitchFamily="34" charset="0"/>
                        </a:rPr>
                        <a:t>sobre grupos de mensagens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0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2060"/>
                          </a:solidFill>
                          <a:latin typeface="Myriad Pro" pitchFamily="34" charset="0"/>
                        </a:rPr>
                        <a:t>Aula 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Myriad Pro" pitchFamily="34" charset="0"/>
                        </a:rPr>
                        <a:t>Revisão do nível 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6" name="CaixaDeTexto 15"/>
          <p:cNvSpPr txBox="1"/>
          <p:nvPr/>
        </p:nvSpPr>
        <p:spPr>
          <a:xfrm>
            <a:off x="1475656" y="2204864"/>
            <a:ext cx="23105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Myriad Pro" pitchFamily="34" charset="0"/>
              </a:rPr>
              <a:t>CONTEÚDO DO NÍVEL 3</a:t>
            </a:r>
            <a:endParaRPr lang="pt-BR" sz="1600" b="1" dirty="0"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sp>
        <p:nvSpPr>
          <p:cNvPr id="40962" name="AutoShape 2" descr="blob:https://web.whatsapp.com/54e704d2-f528-42c3-a198-d04ef2c1f9d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80119" y="424272"/>
            <a:ext cx="5134432" cy="461228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2029395"/>
            <a:ext cx="4340035" cy="102405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6261" y="4948408"/>
            <a:ext cx="1639827" cy="158496"/>
          </a:xfrm>
          <a:prstGeom prst="rect">
            <a:avLst/>
          </a:prstGeom>
        </p:spPr>
      </p:pic>
      <p:pic>
        <p:nvPicPr>
          <p:cNvPr id="9" name="Picture 2" descr="Resultado de imagem para logo igreja multiplicadora 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6205524"/>
            <a:ext cx="2160240" cy="574007"/>
          </a:xfrm>
          <a:prstGeom prst="rect">
            <a:avLst/>
          </a:prstGeom>
          <a:noFill/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3284984"/>
            <a:ext cx="3126769" cy="1377206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3779912" y="332656"/>
            <a:ext cx="29795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latin typeface="Myriad Pro" pitchFamily="34" charset="0"/>
              </a:rPr>
              <a:t>LIVRO-APOSTILA PARA O NÍVEL 3</a:t>
            </a:r>
            <a:endParaRPr lang="pt-BR" sz="1600" dirty="0"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1175</TotalTime>
  <Words>443</Words>
  <Application>Microsoft Office PowerPoint</Application>
  <PresentationFormat>Apresentação na tela (4:3)</PresentationFormat>
  <Paragraphs>76</Paragraphs>
  <Slides>8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Godoy</dc:creator>
  <cp:lastModifiedBy>Robert Godoy</cp:lastModifiedBy>
  <cp:revision>141</cp:revision>
  <dcterms:created xsi:type="dcterms:W3CDTF">2019-09-24T17:08:30Z</dcterms:created>
  <dcterms:modified xsi:type="dcterms:W3CDTF">2019-12-28T20:16:37Z</dcterms:modified>
</cp:coreProperties>
</file>